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7" r:id="rId13"/>
    <p:sldId id="265" r:id="rId14"/>
    <p:sldId id="266" r:id="rId15"/>
    <p:sldId id="268" r:id="rId16"/>
    <p:sldId id="267" r:id="rId17"/>
    <p:sldId id="272" r:id="rId18"/>
    <p:sldId id="276" r:id="rId19"/>
    <p:sldId id="282" r:id="rId20"/>
    <p:sldId id="270" r:id="rId21"/>
    <p:sldId id="273" r:id="rId22"/>
    <p:sldId id="274" r:id="rId23"/>
    <p:sldId id="286" r:id="rId24"/>
    <p:sldId id="275" r:id="rId25"/>
    <p:sldId id="279" r:id="rId26"/>
    <p:sldId id="278" r:id="rId27"/>
    <p:sldId id="281" r:id="rId28"/>
    <p:sldId id="287" r:id="rId29"/>
    <p:sldId id="284" r:id="rId30"/>
    <p:sldId id="285" r:id="rId31"/>
    <p:sldId id="280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693A1-4F26-417F-8712-FC519A78A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9F570-C017-4B28-9582-703732F43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90F7B5A-0167-455D-8C8B-8125FE8E4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13133C6-1BBA-40E0-A727-57207678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E63A80B-DAAF-45BA-AB21-2E0C97D8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DEF77-01F0-4FE4-8E0D-33DA6BEE4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AFA2586-9F1E-4505-BF07-E873025CB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B299742-F6FF-4A2F-B245-3FA6D862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B18E086-CF26-4B29-9956-DE82181A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CCAE925-002C-41C8-ACCA-EC534BB2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5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328043-F0B1-4A56-8A69-5ACE4656D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25C7EAA-72A7-4C68-BFCF-9230845A6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B2CD469-01D6-48F9-A265-B46B3DE2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49DE098-21DF-486F-B343-32F3932B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F7BE85-3CC1-4A0B-983F-BFC7F766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1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5BF38-82F9-4FA2-98DF-F7A4B8FE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B5B4CF0-DA56-4810-A881-7E5D9E5CB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389248B-B433-4B77-9B59-DDA4E29A9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F6A4417-F9FF-4454-A6C9-488D7DE6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3B7DC97-1275-4111-8D9C-801DCE11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6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4A9E6-E9A9-4147-AB33-AA4134E2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B184881-8635-40A0-B928-2B3E08398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B1800A-7860-468A-8321-DC7D326A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0DB7464-5824-45D4-A419-3B8054D2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2CF497C-430A-4427-BE1D-37FA5DC7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2EA9A-81D5-4932-9289-A1FCFAD2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E09511E-EF11-4EAA-A314-3D1D38469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1533C56-4FCA-4F17-8DD5-EDC3A4DF7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72417C4-8F03-45AE-A9D6-9FD595C8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830572C-E815-4419-8E7E-0D9A84B5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7EC53B-47B8-4D40-8D40-8AEB46E1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4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F2908-02ED-4B5E-BD26-37B19534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C434E94-A403-4071-9396-45C78BF46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CB4D7D1-E39A-4D84-938C-CC040DB3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2549FE7-02C3-4D46-B185-79234DE93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D818532-DC74-4D2B-8A01-410C2D50F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0444ABA-461D-463E-A7D2-5FAA29507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5A331FE-9C4C-4253-9F9E-EC0064BB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FA38762-763D-4F4C-8263-7CFF751F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0CAF7-241B-4602-8699-B5275028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9743225-9B52-404E-8CA4-FA184590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CFEDDE8-3352-419D-9F7C-E6AB1560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7D0F359-B7C8-4AAE-BF9E-4345BA8A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F08B8B-94D7-4616-AD35-DAE9D67C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C69DA42-1667-4E0C-844B-41BFB51B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D43CFA-F73F-4821-B6D2-9F098342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6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E7535-71DF-4E43-861D-BA7C743E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3FC0EEF-5010-4FF0-BC47-1317647CC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E30ABB3-F723-49E9-8571-B7A98A252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9154D04-C959-4DC1-8DC9-AA56075E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90DD98D-F2D7-44D5-92A5-879128AA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08BF90B-5710-41D7-AFB8-807AD207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8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ACC49-53E3-4775-B5CB-F3DEA054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AB62CD2-0625-4DC8-82EF-685CF56030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050ED76-1A20-4FD0-9F72-2CC81D827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BA49CA2-373F-4581-9E02-1EE9A87A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435AF2-C2EA-40B6-8391-DB8066C8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F91491E-0DE4-4766-A6E4-950B91D1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0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ADC21894-684E-4F52-A10B-EF5824E3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CF8A336-9980-4722-989B-1FB242897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5393733-6178-4BDF-A45E-454D3257C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7BF36-620B-4DAF-97BE-DC0B108A1FB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6A300B-96CB-4A0D-BA1B-D8E600F82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28D2695-009E-48F2-9C26-BEB0D6E64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21B64-49A9-4412-8FFD-1D32EDA7FF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9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49F84-5581-4133-AF7B-DE15C6356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Problem of Power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1D9134-B0CF-4913-B93A-8851570D7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Rafael Marques</a:t>
            </a:r>
          </a:p>
        </p:txBody>
      </p:sp>
    </p:spTree>
    <p:extLst>
      <p:ext uri="{BB962C8B-B14F-4D97-AF65-F5344CB8AC3E}">
        <p14:creationId xmlns:p14="http://schemas.microsoft.com/office/powerpoint/2010/main" val="118608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D6BBF-30B3-4339-A527-520DF227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Different Types of Power in Networks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9BCB862B-8A79-488A-93E5-386860553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2191544"/>
            <a:ext cx="8191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8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81C23138-1F1D-4622-9AEE-EB59C9487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1500"/>
            <a:ext cx="4432300" cy="4432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B1E2FE-7CFD-4C2A-A9C3-197660C2A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"/>
          <a:stretch/>
        </p:blipFill>
        <p:spPr>
          <a:xfrm>
            <a:off x="5334000" y="1841500"/>
            <a:ext cx="5994400" cy="4432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34CE9B-932D-4374-B83B-9C501D28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The Crosscutting of Social Circles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926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21B676-58BB-4AB3-931E-68F1E62F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Simmel’s Contributions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52F62EB1-4908-485C-9D9B-44F664135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9913" y="95044"/>
            <a:ext cx="5486789" cy="308631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C6CE5D3A-E017-46C8-BB8E-E0849662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934" y="3315854"/>
            <a:ext cx="4607481" cy="34556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19B00D-D121-411E-8452-232B8B172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568" y="3315854"/>
            <a:ext cx="4607481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81C686A4-4F4A-4617-9FEE-974F29430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7700" y="469900"/>
            <a:ext cx="5422900" cy="4051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AFD289-7844-4BFC-8CA4-1423BBCD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00" y="4376057"/>
            <a:ext cx="5422900" cy="19612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C67891-3F25-449E-9337-26EC2FB6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Social Capital</a:t>
            </a:r>
          </a:p>
        </p:txBody>
      </p:sp>
    </p:spTree>
    <p:extLst>
      <p:ext uri="{BB962C8B-B14F-4D97-AF65-F5344CB8AC3E}">
        <p14:creationId xmlns:p14="http://schemas.microsoft.com/office/powerpoint/2010/main" val="295956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1B759D-ECF1-4758-92D9-77F55BC2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6146084-64A3-4705-A74F-E74FD8DF8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" r="3" b="1559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AA0F6D3-73F0-4483-AF9F-9480F04EA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006" r="3" b="1526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72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084D7-EBC4-442F-9520-0C0FE252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Guanxi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60BA30FB-45F3-4747-8219-A92662149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567" y="1690688"/>
            <a:ext cx="2072951" cy="17383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98BA2DB-8C40-4E41-B272-978A57BE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8" y="1866155"/>
            <a:ext cx="5083144" cy="4626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E97EE-7714-449A-85D3-3BAF7DB7D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1" y="3742549"/>
            <a:ext cx="4151150" cy="20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22DC3-D9ED-400D-96B0-852BC3E8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Guanxi vs. Blat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638108F7-9D34-4648-84DE-C073A3C0B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8486"/>
            <a:ext cx="10515600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6540C-B81F-4CD2-A3D2-6A743CAC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Authority and Legitimacy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996245-163B-4CAE-A8DB-AEC4C420B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396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172CA526-17CE-424D-962B-592999202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6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2938F-E265-46E8-B160-8C071ADD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Boltanski’s</a:t>
            </a:r>
            <a:r>
              <a:rPr lang="en-US" dirty="0"/>
              <a:t> Justification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73399439-795C-45BA-ADB0-5FA79FD14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8131"/>
            <a:ext cx="10515600" cy="43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4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1F26E9-3362-4B1B-8C11-511EECB3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 b="1"/>
              <a:t>From Legitimacy to Models of Authority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31909A6-DAC4-4EC7-B960-2641286F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Rhetorical Devices</a:t>
            </a:r>
          </a:p>
          <a:p>
            <a:r>
              <a:rPr lang="en-US" sz="1800"/>
              <a:t>Signs of Legitimacy</a:t>
            </a:r>
          </a:p>
          <a:p>
            <a:r>
              <a:rPr lang="en-US" sz="1800"/>
              <a:t>Magical Powers</a:t>
            </a:r>
          </a:p>
          <a:p>
            <a:r>
              <a:rPr lang="en-US" sz="1800"/>
              <a:t>Systems of Beliefs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259845-0E2F-416C-A012-D0ED5CE6B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1" r="-2" b="-2"/>
          <a:stretch/>
        </p:blipFill>
        <p:spPr>
          <a:xfrm>
            <a:off x="618424" y="2729397"/>
            <a:ext cx="3825139" cy="34838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1A86566-4676-4C59-A8A9-1587BD97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740" y="2729397"/>
            <a:ext cx="5975762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7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9F860-CB08-4563-A52E-CD1EDF35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Definitions and Sources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D557B2A6-B75B-40B6-B054-3F2B10DE1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3894"/>
            <a:ext cx="5394820" cy="4114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9CF50D-054E-46F4-B1EE-2E289ED92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10" y="1943894"/>
            <a:ext cx="42640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59114-620E-455B-B262-AF60A758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9740"/>
          </a:xfrm>
        </p:spPr>
        <p:txBody>
          <a:bodyPr/>
          <a:lstStyle/>
          <a:p>
            <a:pPr algn="ctr"/>
            <a:r>
              <a:rPr lang="en-US" b="1" dirty="0"/>
              <a:t>The Weberian Model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985826B-BADD-492C-87D1-543C354AF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107" y="1690688"/>
            <a:ext cx="4305345" cy="45049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9D4951-8550-48BC-B6B3-C6BF7AEF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69" y="1690688"/>
            <a:ext cx="5876731" cy="45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14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C8A85-14B8-44AB-B88A-DC0927A3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Traditional and Charismatic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643B403F-DA5B-493B-8CAC-EF38B395D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0270"/>
            <a:ext cx="4900127" cy="43513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E83B8E-AC6C-4167-979F-2C300F28C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090" y="1794701"/>
            <a:ext cx="4803710" cy="44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6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F9202-302E-479B-8B5D-98FE1190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From Charisma to The Rational Legal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5FA216-4763-46E7-AB5F-7C7E4FC68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128"/>
            <a:ext cx="3990968" cy="4272681"/>
          </a:xfrm>
        </p:spPr>
        <p:txBody>
          <a:bodyPr>
            <a:normAutofit/>
          </a:bodyPr>
          <a:lstStyle/>
          <a:p>
            <a:r>
              <a:rPr lang="en-US" sz="2000"/>
              <a:t>Charismatic leaders tend to hold power for short durations, and according to Weber, they are just as likely to be tyrannical as they are heroic.</a:t>
            </a:r>
          </a:p>
          <a:p>
            <a:r>
              <a:rPr lang="en-US" sz="2000"/>
              <a:t>For this reason, the routinization of charisma occurs when charismatic authority is succeeded by a bureaucracy controlled by a rationally established authority or by a combination of traditional and bureaucratic authority.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712382-5446-49D2-9D8C-9FF5C467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6" r="2" b="4804"/>
          <a:stretch/>
        </p:blipFill>
        <p:spPr>
          <a:xfrm>
            <a:off x="5191128" y="1847129"/>
            <a:ext cx="6162670" cy="4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E1532-8FE8-427F-9B98-AFB10075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Charisma what Charisma?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15EFE98E-6FA3-4713-9465-4BBCD86D3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6295"/>
            <a:ext cx="6374363" cy="43513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BFE1454-788C-48E0-A9BD-CBC0D6B9F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826" y="1816295"/>
            <a:ext cx="4229100" cy="22331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AA655BB-6CEF-466D-9C49-97E47BFF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826" y="4175093"/>
            <a:ext cx="4229100" cy="19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18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EF7CBE-5729-451C-95CA-324FF473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The Bureaucratic Ideal-Type 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D522C6A6-D246-497E-B5BE-974BD69F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572" y="2236142"/>
            <a:ext cx="4467584" cy="40678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3035E0-BA1F-45C5-84D2-9372D615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127" y="1971168"/>
            <a:ext cx="5819873" cy="43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61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E0B40B-7244-4BF4-AFFD-43278172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r>
              <a:rPr lang="en-US" sz="4000" dirty="0"/>
              <a:t>Formal Structure in Organizations</a:t>
            </a:r>
          </a:p>
        </p:txBody>
      </p:sp>
      <p:pic>
        <p:nvPicPr>
          <p:cNvPr id="10" name="Marcador de Posição de Conteúdo 9">
            <a:extLst>
              <a:ext uri="{FF2B5EF4-FFF2-40B4-BE49-F238E27FC236}">
                <a16:creationId xmlns:a16="http://schemas.microsoft.com/office/drawing/2014/main" id="{5864BCBA-D764-4F77-8E2F-0A6248F24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9579" y="369888"/>
            <a:ext cx="1257530" cy="18526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4587EF-878D-4218-9FC9-A1B57DFDA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4" b="4"/>
          <a:stretch/>
        </p:blipFill>
        <p:spPr>
          <a:xfrm>
            <a:off x="838199" y="2392326"/>
            <a:ext cx="4164414" cy="39172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ACF4D31-6657-462F-8C32-E0331724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5" r="-3" b="12775"/>
          <a:stretch/>
        </p:blipFill>
        <p:spPr>
          <a:xfrm>
            <a:off x="5188940" y="2392326"/>
            <a:ext cx="6298971" cy="39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BC1E5-EC7F-4B78-9DB6-EF193FA2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38BD5F0-3250-46E5-AED5-30F83E3C2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3036"/>
            <a:ext cx="2952750" cy="15525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CB551F9-0198-42F3-B2E9-8FFF7CF2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50" y="1859513"/>
            <a:ext cx="2914650" cy="4762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5CCE20-E0D6-4AE9-B9CB-71D65613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96" y="2113036"/>
            <a:ext cx="4264090" cy="1552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B8330DA-606B-4ECD-BEAE-0EFD2161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50191"/>
            <a:ext cx="3061996" cy="21948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B47A98-FED4-4543-8C17-2DCA7E05D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494" y="3909078"/>
            <a:ext cx="4142792" cy="22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49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A4707-68A4-47F2-82C0-BCF8E88B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Different Powers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B222B5-94AD-4D00-BD6E-545179848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 Powers</a:t>
            </a:r>
          </a:p>
          <a:p>
            <a:r>
              <a:rPr lang="en-US" dirty="0"/>
              <a:t>Corporate Powers</a:t>
            </a:r>
          </a:p>
          <a:p>
            <a:r>
              <a:rPr lang="en-US" dirty="0"/>
              <a:t>Social Influences</a:t>
            </a:r>
          </a:p>
          <a:p>
            <a:r>
              <a:rPr lang="en-US" dirty="0"/>
              <a:t>State Power</a:t>
            </a:r>
          </a:p>
          <a:p>
            <a:r>
              <a:rPr lang="en-US" dirty="0"/>
              <a:t>Power Elites</a:t>
            </a:r>
          </a:p>
          <a:p>
            <a:r>
              <a:rPr lang="en-US" dirty="0"/>
              <a:t>Political Parties</a:t>
            </a:r>
          </a:p>
          <a:p>
            <a:r>
              <a:rPr lang="en-US" dirty="0"/>
              <a:t>Lobbies</a:t>
            </a:r>
          </a:p>
          <a:p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19209C-CBB1-4A01-A526-F1D4EA15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05" y="1825625"/>
            <a:ext cx="1714500" cy="2065240"/>
          </a:xfrm>
          <a:prstGeom prst="rect">
            <a:avLst/>
          </a:prstGeom>
        </p:spPr>
      </p:pic>
      <p:pic>
        <p:nvPicPr>
          <p:cNvPr id="3074" name="Picture 2" descr="Corporate Power, American Democracy, And The Automobile Industry - Livro -  WOOK">
            <a:extLst>
              <a:ext uri="{FF2B5EF4-FFF2-40B4-BE49-F238E27FC236}">
                <a16:creationId xmlns:a16="http://schemas.microsoft.com/office/drawing/2014/main" id="{9073FF3D-055D-4B5B-93C3-48FADFE7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30" y="1825625"/>
            <a:ext cx="1743075" cy="20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430917-A9F3-4F8A-9FB2-2B25D6551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500" y="1897062"/>
            <a:ext cx="1959671" cy="1993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DB8E50-2AAA-4818-926C-F42EFF79C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73" y="4142792"/>
            <a:ext cx="6064898" cy="236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59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C4413C38-5E19-4D8E-8B44-A60751E75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788" y="2640563"/>
            <a:ext cx="5368212" cy="33792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4F9354-049A-4A7E-ACAB-2F4BA7CE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106" y="2753936"/>
            <a:ext cx="4702628" cy="32658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FF32A3-DF72-49C6-9B6C-6985A4FE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</a:rPr>
              <a:t>The Iron Law of Oligarchy</a:t>
            </a:r>
          </a:p>
        </p:txBody>
      </p:sp>
    </p:spTree>
    <p:extLst>
      <p:ext uri="{BB962C8B-B14F-4D97-AF65-F5344CB8AC3E}">
        <p14:creationId xmlns:p14="http://schemas.microsoft.com/office/powerpoint/2010/main" val="2772090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87E6C5B-222F-4EDF-93EF-A1AB2464B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3000" y="469900"/>
            <a:ext cx="990600" cy="15621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465DABF-6D4E-4E86-90A8-D14F7A8A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0" y="469900"/>
            <a:ext cx="1003300" cy="15621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4182924-E3B2-46C7-A126-DED7538AE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469900"/>
            <a:ext cx="1054100" cy="15621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3073723-E8BE-4135-AB7A-4717D3D5E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00" y="469900"/>
            <a:ext cx="1143000" cy="1562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1A20E4-BEF0-41C1-884F-1E496FB84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00" y="2095500"/>
            <a:ext cx="1460500" cy="2057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1C7D68-D1FA-43F8-BA59-93F06DC9F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700" y="2095500"/>
            <a:ext cx="1460500" cy="2057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7390F18-54BF-4233-868A-A709A57D4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0" y="2095500"/>
            <a:ext cx="1346200" cy="2057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EFF1F31-E1FF-4BF8-A006-D10BF5E64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000" y="4229100"/>
            <a:ext cx="1524000" cy="2108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912A421-F0EB-4300-B3AB-A78087AF2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5900" y="4229100"/>
            <a:ext cx="1346200" cy="2108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FA6111-B5CC-40EE-81D6-99453C8E44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5600" y="4229100"/>
            <a:ext cx="1397000" cy="21082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D0BA1F-D531-4882-86E0-45FA1C2D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Propaganda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6EC1D730-792C-43EE-B669-341B0E9FF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03" b="613"/>
          <a:stretch/>
        </p:blipFill>
        <p:spPr>
          <a:xfrm>
            <a:off x="838199" y="615821"/>
            <a:ext cx="10515602" cy="55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9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CB38F3CB-210C-405B-B647-0C248FD36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500" y="1841500"/>
            <a:ext cx="2451100" cy="24511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419C59-4FE9-4CA6-8967-E9F12FA4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841500"/>
            <a:ext cx="3416300" cy="24511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3612FE6-4FDB-4FD4-8E31-B0828AB5C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1841500"/>
            <a:ext cx="3746500" cy="2451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F3917C-62DA-4B71-9B66-B86591019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4368800"/>
            <a:ext cx="2565400" cy="1905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31119B-9328-4776-B4E3-65F4DC253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400" y="4368800"/>
            <a:ext cx="2209800" cy="1905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9C187C-C0BB-4D2A-80B8-9D5F8BDBF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0" y="4368800"/>
            <a:ext cx="4838700" cy="1905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E11B44-5E84-4F8A-B72A-6406D9A0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/>
              <a:t>Manipulation</a:t>
            </a:r>
          </a:p>
        </p:txBody>
      </p:sp>
    </p:spTree>
    <p:extLst>
      <p:ext uri="{BB962C8B-B14F-4D97-AF65-F5344CB8AC3E}">
        <p14:creationId xmlns:p14="http://schemas.microsoft.com/office/powerpoint/2010/main" val="2257189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BFD42-A235-42C3-A22D-2EB2200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Power and Conflict at the Macro-Level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090D735-2C28-4A3E-B0F4-ADAA50398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 = SV/FC+VC</a:t>
            </a:r>
          </a:p>
          <a:p>
            <a:r>
              <a:rPr lang="en-US" dirty="0"/>
              <a:t>SV            ?</a:t>
            </a:r>
          </a:p>
          <a:p>
            <a:r>
              <a:rPr lang="en-US" dirty="0"/>
              <a:t>VC           ?</a:t>
            </a:r>
          </a:p>
          <a:p>
            <a:r>
              <a:rPr lang="en-US" dirty="0"/>
              <a:t>VC          and FC </a:t>
            </a:r>
          </a:p>
        </p:txBody>
      </p:sp>
      <p:sp>
        <p:nvSpPr>
          <p:cNvPr id="4" name="Seta: Para Cima 3">
            <a:extLst>
              <a:ext uri="{FF2B5EF4-FFF2-40B4-BE49-F238E27FC236}">
                <a16:creationId xmlns:a16="http://schemas.microsoft.com/office/drawing/2014/main" id="{ED0D1B00-FFD4-478D-B771-6D41AF8E0FDF}"/>
              </a:ext>
            </a:extLst>
          </p:cNvPr>
          <p:cNvSpPr/>
          <p:nvPr/>
        </p:nvSpPr>
        <p:spPr>
          <a:xfrm>
            <a:off x="1702965" y="2357306"/>
            <a:ext cx="484632" cy="3355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6DC92A79-9D77-4FEB-A3E0-2E4715427DC6}"/>
              </a:ext>
            </a:extLst>
          </p:cNvPr>
          <p:cNvSpPr/>
          <p:nvPr/>
        </p:nvSpPr>
        <p:spPr>
          <a:xfrm>
            <a:off x="1702965" y="2891085"/>
            <a:ext cx="484632" cy="333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027F8F07-83E5-4946-92E0-C49F449FE0E6}"/>
              </a:ext>
            </a:extLst>
          </p:cNvPr>
          <p:cNvSpPr/>
          <p:nvPr/>
        </p:nvSpPr>
        <p:spPr>
          <a:xfrm>
            <a:off x="1702965" y="3466723"/>
            <a:ext cx="484632" cy="333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B5FFA2A-CB57-490E-8FF0-FC6038D7B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39" y="3446586"/>
            <a:ext cx="536494" cy="3535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2436C7D-39F4-43CF-8A11-3E948120D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36" y="1716693"/>
            <a:ext cx="6527963" cy="41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5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34884-46DF-48CF-970D-F21BEFA6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Marx on Power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07B40215-E299-41BE-B720-BB7DCB1C9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61614"/>
            <a:ext cx="2543175" cy="18002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2B7B60-A42B-44CE-828C-A2A94018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792" y="2027429"/>
            <a:ext cx="7211008" cy="33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16E3B-56AD-4579-9F9D-917D5A0A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Power as a Social Phenomenon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2E2A0B8-05F4-4961-B13B-743DCA096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Asymmetrical, Changeable, Reversible, and Unstable. </a:t>
            </a:r>
          </a:p>
          <a:p>
            <a:endParaRPr lang="en-US" dirty="0"/>
          </a:p>
          <a:p>
            <a:pPr marL="3657600" lvl="8" indent="0">
              <a:buNone/>
            </a:pPr>
            <a:r>
              <a:rPr lang="en-US" dirty="0"/>
              <a:t>A                                   B                   Moment t</a:t>
            </a:r>
          </a:p>
          <a:p>
            <a:pPr marL="3657600" lvl="8" indent="0">
              <a:buNone/>
            </a:pPr>
            <a:endParaRPr lang="en-US" dirty="0"/>
          </a:p>
          <a:p>
            <a:pPr marL="3657600" lvl="8" indent="0">
              <a:buNone/>
            </a:pPr>
            <a:endParaRPr lang="en-US" dirty="0"/>
          </a:p>
          <a:p>
            <a:pPr marL="3657600" lvl="8" indent="0">
              <a:buNone/>
            </a:pPr>
            <a:r>
              <a:rPr lang="en-US" dirty="0"/>
              <a:t>B                                   A                   Moment t+1</a:t>
            </a:r>
          </a:p>
          <a:p>
            <a:pPr marL="3657600" lvl="8" indent="0">
              <a:buNone/>
            </a:pPr>
            <a:endParaRPr lang="en-US" dirty="0"/>
          </a:p>
          <a:p>
            <a:pPr marL="3657600" lvl="8" indent="0">
              <a:buNone/>
            </a:pPr>
            <a:r>
              <a:rPr lang="en-US" dirty="0"/>
              <a:t>    </a:t>
            </a:r>
          </a:p>
          <a:p>
            <a:pPr marL="3657600" lvl="8" indent="0">
              <a:buNone/>
            </a:pPr>
            <a:endParaRPr lang="en-US" dirty="0"/>
          </a:p>
          <a:p>
            <a:pPr marL="3657600" lvl="8" indent="0">
              <a:buNone/>
            </a:pPr>
            <a:endParaRPr lang="en-US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D7F99724-B72D-4CAF-9B65-E136FAE0ABE3}"/>
              </a:ext>
            </a:extLst>
          </p:cNvPr>
          <p:cNvSpPr/>
          <p:nvPr/>
        </p:nvSpPr>
        <p:spPr>
          <a:xfrm>
            <a:off x="5156434" y="26844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9A10291F-156B-4E7F-9E31-94E16E5A47B8}"/>
              </a:ext>
            </a:extLst>
          </p:cNvPr>
          <p:cNvSpPr/>
          <p:nvPr/>
        </p:nvSpPr>
        <p:spPr>
          <a:xfrm>
            <a:off x="5156434" y="356402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79F94-493E-4BF3-8E87-13EC517B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Power as a Social Phenomenon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7D22A2A-AED6-4B51-8285-028E02254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Non-Transitive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A                  B                   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               A                  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CB0403D9-A1FC-4099-A767-C38591CE3334}"/>
              </a:ext>
            </a:extLst>
          </p:cNvPr>
          <p:cNvSpPr/>
          <p:nvPr/>
        </p:nvSpPr>
        <p:spPr>
          <a:xfrm>
            <a:off x="4501114" y="3011648"/>
            <a:ext cx="45719" cy="58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5252F8E0-7439-4011-9AA7-F3355659FB98}"/>
              </a:ext>
            </a:extLst>
          </p:cNvPr>
          <p:cNvSpPr/>
          <p:nvPr/>
        </p:nvSpPr>
        <p:spPr>
          <a:xfrm>
            <a:off x="3646568" y="28280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C3A5CC3B-41F1-42F2-B40C-ABFFCB9AE18B}"/>
              </a:ext>
            </a:extLst>
          </p:cNvPr>
          <p:cNvSpPr/>
          <p:nvPr/>
        </p:nvSpPr>
        <p:spPr>
          <a:xfrm>
            <a:off x="5401379" y="28280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ão É Igual A 6">
            <a:extLst>
              <a:ext uri="{FF2B5EF4-FFF2-40B4-BE49-F238E27FC236}">
                <a16:creationId xmlns:a16="http://schemas.microsoft.com/office/drawing/2014/main" id="{6C4897EA-36CB-456F-898B-5150D400659D}"/>
              </a:ext>
            </a:extLst>
          </p:cNvPr>
          <p:cNvSpPr/>
          <p:nvPr/>
        </p:nvSpPr>
        <p:spPr>
          <a:xfrm>
            <a:off x="4486979" y="3691157"/>
            <a:ext cx="914400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BB5317D4-1DA1-404D-BF27-11B8D1ADC72C}"/>
              </a:ext>
            </a:extLst>
          </p:cNvPr>
          <p:cNvSpPr/>
          <p:nvPr/>
        </p:nvSpPr>
        <p:spPr>
          <a:xfrm>
            <a:off x="4454975" y="49066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C9E1A-2321-4401-8D0E-CA846012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Power as a Social Phenomenon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1F7D885-6B2D-4F33-9357-32CA0D865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Reciprocal and Established as a Relation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99A1B8-A2DA-431F-B26E-E0B518721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10" y="2601119"/>
            <a:ext cx="2875384" cy="33144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65B502-E5EF-42D8-B6E7-BFB48B66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79" y="2390861"/>
            <a:ext cx="6560322" cy="41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1AF95-A6C8-4679-A605-04CA2AAB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Dictator, Ultimatum, and Trust Games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C16589C0-6F83-4418-AB94-764F87412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6040"/>
            <a:ext cx="10515600" cy="42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3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DCEA3-65EF-4F2D-9E41-2D8A3DBF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Four Experimental Games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714923B2-C166-4610-979B-17143DE11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3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50CC7D6-107A-4E5E-A52E-27FE1E98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Power in Networks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4C89EE-C0D4-49FF-944C-A0CABB179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Knowing Something Central and Difficult to Find.</a:t>
            </a:r>
          </a:p>
          <a:p>
            <a:pPr marL="0" indent="0">
              <a:buNone/>
            </a:pPr>
            <a:r>
              <a:rPr lang="en-US" sz="2400" dirty="0"/>
              <a:t>   (Unique Skills or Competences).</a:t>
            </a:r>
          </a:p>
          <a:p>
            <a:r>
              <a:rPr lang="en-US" sz="2400" dirty="0"/>
              <a:t>Marginal Secants, Bridges, Filters, and Structural Holes</a:t>
            </a:r>
          </a:p>
          <a:p>
            <a:r>
              <a:rPr lang="en-US" sz="2400" dirty="0"/>
              <a:t>Secrecy and Limitation of Access</a:t>
            </a:r>
          </a:p>
          <a:p>
            <a:endParaRPr lang="en-US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9C76C0-E55C-4FFB-9587-EFBBBBD8C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576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09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276</Words>
  <Application>Microsoft Office PowerPoint</Application>
  <PresentationFormat>Ecrã Panorâmico</PresentationFormat>
  <Paragraphs>68</Paragraphs>
  <Slides>32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7" baseType="lpstr">
      <vt:lpstr>Arial</vt:lpstr>
      <vt:lpstr>Avenir Next LT Pro</vt:lpstr>
      <vt:lpstr>Calibri</vt:lpstr>
      <vt:lpstr>Calibri Light</vt:lpstr>
      <vt:lpstr>Tema do Office</vt:lpstr>
      <vt:lpstr>The Problem of Power</vt:lpstr>
      <vt:lpstr>Definitions and Sources</vt:lpstr>
      <vt:lpstr>Apresentação do PowerPoint</vt:lpstr>
      <vt:lpstr>Power as a Social Phenomenon</vt:lpstr>
      <vt:lpstr>Power as a Social Phenomenon</vt:lpstr>
      <vt:lpstr>Power as a Social Phenomenon</vt:lpstr>
      <vt:lpstr>Dictator, Ultimatum, and Trust Games</vt:lpstr>
      <vt:lpstr>Four Experimental Games</vt:lpstr>
      <vt:lpstr>Power in Networks</vt:lpstr>
      <vt:lpstr>Different Types of Power in Networks</vt:lpstr>
      <vt:lpstr>The Crosscutting of Social Circles </vt:lpstr>
      <vt:lpstr>Simmel’s Contributions</vt:lpstr>
      <vt:lpstr>Social Capital</vt:lpstr>
      <vt:lpstr>Blat</vt:lpstr>
      <vt:lpstr>Guanxi</vt:lpstr>
      <vt:lpstr>Guanxi vs. Blat</vt:lpstr>
      <vt:lpstr>Authority and Legitimacy</vt:lpstr>
      <vt:lpstr>Boltanski’s Justification</vt:lpstr>
      <vt:lpstr>From Legitimacy to Models of Authority</vt:lpstr>
      <vt:lpstr>The Weberian Model</vt:lpstr>
      <vt:lpstr>Traditional and Charismatic</vt:lpstr>
      <vt:lpstr>From Charisma to The Rational Legal</vt:lpstr>
      <vt:lpstr>Charisma what Charisma?</vt:lpstr>
      <vt:lpstr>The Bureaucratic Ideal-Type </vt:lpstr>
      <vt:lpstr>Formal Structure in Organizations</vt:lpstr>
      <vt:lpstr>Apresentação do PowerPoint</vt:lpstr>
      <vt:lpstr>Different Powers</vt:lpstr>
      <vt:lpstr>The Iron Law of Oligarchy</vt:lpstr>
      <vt:lpstr>Propaganda </vt:lpstr>
      <vt:lpstr>Manipulation</vt:lpstr>
      <vt:lpstr>Power and Conflict at the Macro-Level</vt:lpstr>
      <vt:lpstr>Marx on Power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Problem of Power</dc:title>
  <dc:creator>Rafael Marques</dc:creator>
  <cp:lastModifiedBy>Rafael Marques</cp:lastModifiedBy>
  <cp:revision>1</cp:revision>
  <dcterms:created xsi:type="dcterms:W3CDTF">2020-10-22T00:11:36Z</dcterms:created>
  <dcterms:modified xsi:type="dcterms:W3CDTF">2020-10-22T00:14:47Z</dcterms:modified>
</cp:coreProperties>
</file>